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74" r:id="rId8"/>
    <p:sldId id="262" r:id="rId9"/>
    <p:sldId id="272" r:id="rId10"/>
    <p:sldId id="264" r:id="rId11"/>
    <p:sldId id="267" r:id="rId12"/>
    <p:sldId id="266" r:id="rId13"/>
    <p:sldId id="265" r:id="rId14"/>
    <p:sldId id="268" r:id="rId15"/>
    <p:sldId id="273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8E19A1FA-B664-40F7-A24D-C3026AE6683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41D70F7-8FAB-4D48-A51A-F491BCDF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3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A1FA-B664-40F7-A24D-C3026AE6683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0F7-8FAB-4D48-A51A-F491BCDF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8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E19A1FA-B664-40F7-A24D-C3026AE6683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41D70F7-8FAB-4D48-A51A-F491BCDF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47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E19A1FA-B664-40F7-A24D-C3026AE6683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41D70F7-8FAB-4D48-A51A-F491BCDFE68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9244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E19A1FA-B664-40F7-A24D-C3026AE6683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41D70F7-8FAB-4D48-A51A-F491BCDF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12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A1FA-B664-40F7-A24D-C3026AE6683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0F7-8FAB-4D48-A51A-F491BCDF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0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A1FA-B664-40F7-A24D-C3026AE6683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0F7-8FAB-4D48-A51A-F491BCDF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69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A1FA-B664-40F7-A24D-C3026AE6683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0F7-8FAB-4D48-A51A-F491BCDF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73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E19A1FA-B664-40F7-A24D-C3026AE6683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41D70F7-8FAB-4D48-A51A-F491BCDF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4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A1FA-B664-40F7-A24D-C3026AE6683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0F7-8FAB-4D48-A51A-F491BCDF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8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E19A1FA-B664-40F7-A24D-C3026AE6683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41D70F7-8FAB-4D48-A51A-F491BCDF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4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A1FA-B664-40F7-A24D-C3026AE6683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0F7-8FAB-4D48-A51A-F491BCDF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0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A1FA-B664-40F7-A24D-C3026AE6683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0F7-8FAB-4D48-A51A-F491BCDF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7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A1FA-B664-40F7-A24D-C3026AE6683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0F7-8FAB-4D48-A51A-F491BCDF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7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A1FA-B664-40F7-A24D-C3026AE6683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0F7-8FAB-4D48-A51A-F491BCDF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A1FA-B664-40F7-A24D-C3026AE6683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0F7-8FAB-4D48-A51A-F491BCDF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A1FA-B664-40F7-A24D-C3026AE6683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0F7-8FAB-4D48-A51A-F491BCDF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5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9A1FA-B664-40F7-A24D-C3026AE6683E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D70F7-8FAB-4D48-A51A-F491BCDF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1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www.google.com/url?sa=i&amp;rct=j&amp;q=&amp;esrc=s&amp;source=images&amp;cd=&amp;cad=rja&amp;uact=8&amp;ved=0ahUKEwjM56_55OXTAhUIr1QKHR9oA_gQjRwIBw&amp;url=http://thelegacyletters.com/5-star-amazon-book-review/&amp;psig=AFQjCNHnhRB5j4pq86OGO949cE9ARRbJOQ&amp;ust=1494521535643885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315200" cy="3886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Increasing </a:t>
            </a:r>
            <a:br>
              <a:rPr lang="en-US" sz="5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i-Train/ETPL Referrals to Your School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Debbie Torres – CTE Advisor LAUSD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John Alvarez – WIOA Navigator LAUSD</a:t>
            </a: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44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007336"/>
              </p:ext>
            </p:extLst>
          </p:nvPr>
        </p:nvGraphicFramePr>
        <p:xfrm>
          <a:off x="160020" y="2288005"/>
          <a:ext cx="4041648" cy="269760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47216">
                  <a:extLst>
                    <a:ext uri="{9D8B030D-6E8A-4147-A177-3AD203B41FA5}">
                      <a16:colId xmlns:a16="http://schemas.microsoft.com/office/drawing/2014/main" val="487199138"/>
                    </a:ext>
                  </a:extLst>
                </a:gridCol>
                <a:gridCol w="1347216">
                  <a:extLst>
                    <a:ext uri="{9D8B030D-6E8A-4147-A177-3AD203B41FA5}">
                      <a16:colId xmlns:a16="http://schemas.microsoft.com/office/drawing/2014/main" val="3581804361"/>
                    </a:ext>
                  </a:extLst>
                </a:gridCol>
                <a:gridCol w="1347216">
                  <a:extLst>
                    <a:ext uri="{9D8B030D-6E8A-4147-A177-3AD203B41FA5}">
                      <a16:colId xmlns:a16="http://schemas.microsoft.com/office/drawing/2014/main" val="516744103"/>
                    </a:ext>
                  </a:extLst>
                </a:gridCol>
              </a:tblGrid>
              <a:tr h="50416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NVOC I-TRAIN Program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997933"/>
                  </a:ext>
                </a:extLst>
              </a:tr>
              <a:tr h="612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Fiscal Year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# of Students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Contract Amounts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6871077"/>
                  </a:ext>
                </a:extLst>
              </a:tr>
              <a:tr h="453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2014-2015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7783063"/>
                  </a:ext>
                </a:extLst>
              </a:tr>
              <a:tr h="453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2015-2016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9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$18,074.80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3047750"/>
                  </a:ext>
                </a:extLst>
              </a:tr>
              <a:tr h="655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2016-2017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46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$68,281.14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259963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739026"/>
              </p:ext>
            </p:extLst>
          </p:nvPr>
        </p:nvGraphicFramePr>
        <p:xfrm>
          <a:off x="4648200" y="2296883"/>
          <a:ext cx="4038600" cy="268145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687318025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3596804604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1593777626"/>
                    </a:ext>
                  </a:extLst>
                </a:gridCol>
              </a:tblGrid>
              <a:tr h="51244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NVOC TAA Program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107776"/>
                  </a:ext>
                </a:extLst>
              </a:tr>
              <a:tr h="631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Fiscal Year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# of Students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Contract Amounts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999269"/>
                  </a:ext>
                </a:extLst>
              </a:tr>
              <a:tr h="4611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2014-2015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$3,002.00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2674362"/>
                  </a:ext>
                </a:extLst>
              </a:tr>
              <a:tr h="4611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2015-2016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$2,252.00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5172213"/>
                  </a:ext>
                </a:extLst>
              </a:tr>
              <a:tr h="6154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2016-2017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13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$49,270.00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98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3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06743"/>
              </p:ext>
            </p:extLst>
          </p:nvPr>
        </p:nvGraphicFramePr>
        <p:xfrm>
          <a:off x="1143000" y="2057400"/>
          <a:ext cx="6850380" cy="30480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17603">
                  <a:extLst>
                    <a:ext uri="{9D8B030D-6E8A-4147-A177-3AD203B41FA5}">
                      <a16:colId xmlns:a16="http://schemas.microsoft.com/office/drawing/2014/main" val="1946854984"/>
                    </a:ext>
                  </a:extLst>
                </a:gridCol>
                <a:gridCol w="1756948">
                  <a:extLst>
                    <a:ext uri="{9D8B030D-6E8A-4147-A177-3AD203B41FA5}">
                      <a16:colId xmlns:a16="http://schemas.microsoft.com/office/drawing/2014/main" val="3687168451"/>
                    </a:ext>
                  </a:extLst>
                </a:gridCol>
                <a:gridCol w="1781270">
                  <a:extLst>
                    <a:ext uri="{9D8B030D-6E8A-4147-A177-3AD203B41FA5}">
                      <a16:colId xmlns:a16="http://schemas.microsoft.com/office/drawing/2014/main" val="1397816658"/>
                    </a:ext>
                  </a:extLst>
                </a:gridCol>
                <a:gridCol w="1594559">
                  <a:extLst>
                    <a:ext uri="{9D8B030D-6E8A-4147-A177-3AD203B41FA5}">
                      <a16:colId xmlns:a16="http://schemas.microsoft.com/office/drawing/2014/main" val="32523340"/>
                    </a:ext>
                  </a:extLst>
                </a:gridCol>
              </a:tblGrid>
              <a:tr h="622127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ysClr val="windowText" lastClr="000000"/>
                          </a:solidFill>
                          <a:effectLst/>
                        </a:rPr>
                        <a:t>North Valley OC Totals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076582"/>
                  </a:ext>
                </a:extLst>
              </a:tr>
              <a:tr h="990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Year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# of Students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Contract Amounts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*Medical Assistant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3828083"/>
                  </a:ext>
                </a:extLst>
              </a:tr>
              <a:tr h="4785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2014-2015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$3,002.00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145291"/>
                  </a:ext>
                </a:extLst>
              </a:tr>
              <a:tr h="4785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2015-2016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$20,326.80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0952527"/>
                  </a:ext>
                </a:extLst>
              </a:tr>
              <a:tr h="4785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2016-2017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$117,551.14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$39,769.00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917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5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" y="1447800"/>
            <a:ext cx="899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I make my school more appealing to agencies and participants?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18" y="2667000"/>
            <a:ext cx="8382000" cy="4525963"/>
          </a:xfrm>
        </p:spPr>
        <p:txBody>
          <a:bodyPr>
            <a:normAutofit/>
          </a:bodyPr>
          <a:lstStyle/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out what industry sector(s) the agency focuses on (probably health!)</a:t>
            </a:r>
          </a:p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 the other CTE programs that are the shortest, especially those that can be completed in one semester</a:t>
            </a:r>
          </a:p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ready to provide specific employers who hire your students and what wages they are paying</a:t>
            </a:r>
          </a:p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the training for 20 hours per week</a:t>
            </a:r>
          </a:p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 CTE programs/pathways that accommodate students who are limited English, VESL/VABE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9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14055"/>
            <a:ext cx="7620000" cy="12930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I get referrals?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37428"/>
            <a:ext cx="7955280" cy="4069080"/>
          </a:xfrm>
        </p:spPr>
        <p:txBody>
          <a:bodyPr/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AGENCY NEEDS TO KNOW WHO YOU ARE!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your local agencies!  Be ready with flyers, class schedules, business cards, a presentation, SWAG, data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to know the staff, especially the case managers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Campus tour!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125" y="5217438"/>
            <a:ext cx="1581830" cy="118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8299">
            <a:off x="6437208" y="4969768"/>
            <a:ext cx="1504404" cy="1538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92050">
            <a:off x="1086574" y="4991658"/>
            <a:ext cx="1303863" cy="163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0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876800" cy="631115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14" y="1066800"/>
            <a:ext cx="403018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8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76200"/>
            <a:ext cx="5125018" cy="662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3886200" cy="38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996295" cy="646579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70797"/>
            <a:ext cx="357393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Star Customer Service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3057" y="2774355"/>
            <a:ext cx="2286000" cy="1019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557" y="2282062"/>
            <a:ext cx="2845015" cy="1138006"/>
          </a:xfrm>
          <a:prstGeom prst="rect">
            <a:avLst/>
          </a:prstGeom>
        </p:spPr>
      </p:pic>
      <p:sp>
        <p:nvSpPr>
          <p:cNvPr id="8" name="AutoShape 2" descr="Image result for amazon 5 sta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62000" y="1747441"/>
            <a:ext cx="28575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1" y="1487289"/>
            <a:ext cx="1990725" cy="1466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292621"/>
            <a:ext cx="3850361" cy="18740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6566" r="7479" b="35535"/>
          <a:stretch/>
        </p:blipFill>
        <p:spPr>
          <a:xfrm>
            <a:off x="365016" y="4572000"/>
            <a:ext cx="3254484" cy="162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&#10;&#10;Description generated with high confidence"/>
          <p:cNvPicPr>
            <a:picLocks noChangeAspect="1"/>
          </p:cNvPicPr>
          <p:nvPr/>
        </p:nvPicPr>
        <p:blipFill rotWithShape="1">
          <a:blip r:embed="rId2"/>
          <a:srcRect r="27927" b="2"/>
          <a:stretch/>
        </p:blipFill>
        <p:spPr>
          <a:xfrm>
            <a:off x="5238750" y="2501159"/>
            <a:ext cx="3390900" cy="3410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4373"/>
            <a:ext cx="7025640" cy="129302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PROVIDING 5-Star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2731"/>
            <a:ext cx="4362450" cy="402412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care of the participant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communication with case managers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reporting schedules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Stay organized</a:t>
            </a:r>
          </a:p>
        </p:txBody>
      </p:sp>
    </p:spTree>
    <p:extLst>
      <p:ext uri="{BB962C8B-B14F-4D97-AF65-F5344CB8AC3E}">
        <p14:creationId xmlns:p14="http://schemas.microsoft.com/office/powerpoint/2010/main" val="1608230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should your school be listed 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-train?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43200"/>
            <a:ext cx="7467600" cy="4754563"/>
          </a:xfrm>
        </p:spPr>
        <p:txBody>
          <a:bodyPr>
            <a:normAutofit/>
          </a:bodyPr>
          <a:lstStyle/>
          <a:p>
            <a:pPr lvl="0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WorkSource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other agencies can use your school as a training facility for their participants who are being funded with WIOA training dollars</a:t>
            </a:r>
          </a:p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Adds students (outcomes) to your programs</a:t>
            </a:r>
          </a:p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Leftover money from training agreements can benefit the school</a:t>
            </a:r>
          </a:p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meet AEBG requirements of utilizing other funding sources to support our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65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209800"/>
            <a:ext cx="6553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WHO ARE THE </a:t>
            </a:r>
          </a:p>
          <a:p>
            <a:pPr algn="ctr"/>
            <a:r>
              <a:rPr lang="en-US" sz="6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AGENCIES?</a:t>
            </a:r>
          </a:p>
        </p:txBody>
      </p:sp>
    </p:spTree>
    <p:extLst>
      <p:ext uri="{BB962C8B-B14F-4D97-AF65-F5344CB8AC3E}">
        <p14:creationId xmlns:p14="http://schemas.microsoft.com/office/powerpoint/2010/main" val="41689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74676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WorkSource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17 City of LA contracted locations that are WIOA funded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7467600" cy="3230563"/>
          </a:xfrm>
        </p:spPr>
        <p:txBody>
          <a:bodyPr/>
          <a:lstStyle/>
          <a:p>
            <a:pPr lvl="0"/>
            <a:r>
              <a:rPr lang="en-US" sz="3200" dirty="0">
                <a:latin typeface="Calisto MT" panose="02040603050505030304" pitchFamily="18" charset="0"/>
              </a:rPr>
              <a:t>Job search assistance</a:t>
            </a:r>
          </a:p>
          <a:p>
            <a:pPr lvl="0"/>
            <a:r>
              <a:rPr lang="en-US" sz="3200" dirty="0">
                <a:latin typeface="Calisto MT" panose="02040603050505030304" pitchFamily="18" charset="0"/>
              </a:rPr>
              <a:t>Job readiness workshops</a:t>
            </a:r>
          </a:p>
          <a:p>
            <a:pPr lvl="0"/>
            <a:r>
              <a:rPr lang="en-US" sz="3200" dirty="0">
                <a:latin typeface="Calisto MT" panose="02040603050505030304" pitchFamily="18" charset="0"/>
              </a:rPr>
              <a:t>Supportive services</a:t>
            </a:r>
          </a:p>
          <a:p>
            <a:pPr lvl="0"/>
            <a:r>
              <a:rPr lang="en-US" sz="3200" dirty="0">
                <a:latin typeface="Calisto MT" panose="02040603050505030304" pitchFamily="18" charset="0"/>
              </a:rPr>
              <a:t>TRAINING!!!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0" b="21314"/>
          <a:stretch/>
        </p:blipFill>
        <p:spPr bwMode="auto">
          <a:xfrm>
            <a:off x="4648200" y="4485118"/>
            <a:ext cx="3886200" cy="17137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22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AJCC – America’s Job Center of California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(within LA County)</a:t>
            </a:r>
            <a:r>
              <a:rPr lang="en-US" b="1" dirty="0">
                <a:latin typeface="Calisto MT" panose="02040603050505030304" pitchFamily="18" charset="0"/>
              </a:rPr>
              <a:t/>
            </a:r>
            <a:br>
              <a:rPr lang="en-US" b="1" dirty="0">
                <a:latin typeface="Calisto MT" panose="02040603050505030304" pitchFamily="18" charset="0"/>
              </a:rPr>
            </a:br>
            <a:endParaRPr lang="en-US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67706"/>
            <a:ext cx="7467600" cy="4525963"/>
          </a:xfrm>
        </p:spPr>
        <p:txBody>
          <a:bodyPr/>
          <a:lstStyle/>
          <a:p>
            <a:pPr lvl="0"/>
            <a:r>
              <a:rPr lang="en-US" sz="3200" dirty="0">
                <a:latin typeface="Calisto MT" panose="02040603050505030304" pitchFamily="18" charset="0"/>
              </a:rPr>
              <a:t>Job search assistance</a:t>
            </a:r>
          </a:p>
          <a:p>
            <a:pPr lvl="0"/>
            <a:r>
              <a:rPr lang="en-US" sz="3200" dirty="0">
                <a:latin typeface="Calisto MT" panose="02040603050505030304" pitchFamily="18" charset="0"/>
              </a:rPr>
              <a:t>Job readiness workshops</a:t>
            </a:r>
          </a:p>
          <a:p>
            <a:pPr lvl="0"/>
            <a:r>
              <a:rPr lang="en-US" sz="3200" dirty="0">
                <a:latin typeface="Calisto MT" panose="02040603050505030304" pitchFamily="18" charset="0"/>
              </a:rPr>
              <a:t>Supportive services</a:t>
            </a:r>
          </a:p>
          <a:p>
            <a:pPr lvl="0"/>
            <a:r>
              <a:rPr lang="en-US" sz="3200" dirty="0">
                <a:latin typeface="Calisto MT" panose="02040603050505030304" pitchFamily="18" charset="0"/>
              </a:rPr>
              <a:t>TRAINING!!!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5096323" cy="10029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2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399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EDD – Employment Development Department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95600"/>
            <a:ext cx="7467600" cy="4525963"/>
          </a:xfrm>
        </p:spPr>
        <p:txBody>
          <a:bodyPr/>
          <a:lstStyle/>
          <a:p>
            <a:pPr lvl="0"/>
            <a:r>
              <a:rPr lang="en-US" sz="3200" dirty="0">
                <a:latin typeface="Calisto MT" panose="02040603050505030304" pitchFamily="18" charset="0"/>
              </a:rPr>
              <a:t>Unemployment Insurance</a:t>
            </a:r>
          </a:p>
          <a:p>
            <a:pPr lvl="0"/>
            <a:r>
              <a:rPr lang="en-US" sz="3200" dirty="0">
                <a:latin typeface="Calisto MT" panose="02040603050505030304" pitchFamily="18" charset="0"/>
              </a:rPr>
              <a:t>State disability claims</a:t>
            </a:r>
          </a:p>
          <a:p>
            <a:pPr lvl="0"/>
            <a:r>
              <a:rPr lang="en-US" sz="3200" dirty="0">
                <a:latin typeface="Calisto MT" panose="02040603050505030304" pitchFamily="18" charset="0"/>
              </a:rPr>
              <a:t>Job search assistance</a:t>
            </a:r>
          </a:p>
          <a:p>
            <a:pPr lvl="0"/>
            <a:r>
              <a:rPr lang="en-US" sz="3200" dirty="0">
                <a:latin typeface="Calisto MT" panose="02040603050505030304" pitchFamily="18" charset="0"/>
              </a:rPr>
              <a:t>Job readiness workshops</a:t>
            </a:r>
          </a:p>
          <a:p>
            <a:pPr lvl="0"/>
            <a:r>
              <a:rPr lang="en-US" sz="3200" dirty="0">
                <a:latin typeface="Calisto MT" panose="02040603050505030304" pitchFamily="18" charset="0"/>
              </a:rPr>
              <a:t>TRAINING!!!...but only via TAA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58381"/>
            <a:ext cx="2133600" cy="16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5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/>
              <a:t>WIOA Adult – 18 and over</a:t>
            </a:r>
          </a:p>
          <a:p>
            <a:pPr lvl="0"/>
            <a:r>
              <a:rPr lang="en-US" sz="2400" dirty="0"/>
              <a:t>WIOA Dislocated – 18 and over, probably collecting unemployment, lost a job in a shrinking industry, low or no chance of returning to work with that employer</a:t>
            </a:r>
          </a:p>
          <a:p>
            <a:pPr lvl="0"/>
            <a:r>
              <a:rPr lang="en-US" sz="2400" dirty="0"/>
              <a:t>TAA (Trade Adjustment Assistance) – lost job that was moved overseas, automatically a dislocated worker</a:t>
            </a:r>
          </a:p>
          <a:p>
            <a:pPr lvl="0"/>
            <a:r>
              <a:rPr lang="en-US" sz="2400" dirty="0"/>
              <a:t>DPSS Short-Term Vocational Training (STV) – participants are referred from DPSS to </a:t>
            </a:r>
            <a:r>
              <a:rPr lang="en-US" sz="2400" dirty="0" err="1"/>
              <a:t>WorkSource</a:t>
            </a:r>
            <a:r>
              <a:rPr lang="en-US" sz="2400" dirty="0"/>
              <a:t>/AJCC, </a:t>
            </a:r>
            <a:r>
              <a:rPr lang="en-US" sz="2400" dirty="0" err="1"/>
              <a:t>WorkSource</a:t>
            </a:r>
            <a:r>
              <a:rPr lang="en-US" sz="2400" dirty="0"/>
              <a:t>/AJCC makes the training </a:t>
            </a:r>
            <a:r>
              <a:rPr lang="en-US" sz="2400" dirty="0" smtClean="0"/>
              <a:t>arrangements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354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14400"/>
            <a:ext cx="7386329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a person qualify for training through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WorkSource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543800" cy="4144963"/>
          </a:xfrm>
        </p:spPr>
        <p:txBody>
          <a:bodyPr/>
          <a:lstStyle/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 must enroll in the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WorkSource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WIOA program</a:t>
            </a:r>
          </a:p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 assessment administered by staff</a:t>
            </a:r>
          </a:p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WorkSource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funding, they may provide a fully funded training contract</a:t>
            </a:r>
          </a:p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 must satisfy school admission requirements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5437292"/>
            <a:ext cx="1219200" cy="1224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398009"/>
            <a:ext cx="1824693" cy="1266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221" y="5492797"/>
            <a:ext cx="34762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6377940" cy="1293028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Time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442" y="2971800"/>
            <a:ext cx="7955280" cy="406908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WorkSource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year</a:t>
            </a:r>
          </a:p>
          <a:p>
            <a:pPr marL="36576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July 1 – June 30</a:t>
            </a:r>
          </a:p>
          <a:p>
            <a:pPr marL="36576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9476" indent="-34290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TAA referrals from EDD are usually more flexible with training duration</a:t>
            </a:r>
          </a:p>
        </p:txBody>
      </p:sp>
    </p:spTree>
    <p:extLst>
      <p:ext uri="{BB962C8B-B14F-4D97-AF65-F5344CB8AC3E}">
        <p14:creationId xmlns:p14="http://schemas.microsoft.com/office/powerpoint/2010/main" val="10630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3061</TotalTime>
  <Words>460</Words>
  <Application>Microsoft Office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Calisto MT</vt:lpstr>
      <vt:lpstr>Century Gothic</vt:lpstr>
      <vt:lpstr>Times New Roman</vt:lpstr>
      <vt:lpstr>Vapor Trail</vt:lpstr>
      <vt:lpstr>Increasing  i-Train/ETPL Referrals to Your School  Debbie Torres – CTE Advisor LAUSD John Alvarez – WIOA Navigator LAUSD </vt:lpstr>
      <vt:lpstr>Why should your school be listed on i-train?</vt:lpstr>
      <vt:lpstr>PowerPoint Presentation</vt:lpstr>
      <vt:lpstr> WorkSource – 17 City of LA contracted locations that are WIOA funded  </vt:lpstr>
      <vt:lpstr>AJCC – America’s Job Center of California  (within LA County) </vt:lpstr>
      <vt:lpstr>EDD – Employment Development Department </vt:lpstr>
      <vt:lpstr>Customer categories</vt:lpstr>
      <vt:lpstr> How does a person qualify for training through WorkSource? </vt:lpstr>
      <vt:lpstr>Training Time Limits</vt:lpstr>
      <vt:lpstr>PowerPoint Presentation</vt:lpstr>
      <vt:lpstr>PowerPoint Presentation</vt:lpstr>
      <vt:lpstr>How do I make my school more appealing to agencies and participants? </vt:lpstr>
      <vt:lpstr>How do I get referrals? </vt:lpstr>
      <vt:lpstr>PowerPoint Presentation</vt:lpstr>
      <vt:lpstr>PowerPoint Presentation</vt:lpstr>
      <vt:lpstr>PowerPoint Presentation</vt:lpstr>
      <vt:lpstr>5 Star Customer Service</vt:lpstr>
      <vt:lpstr> PROVIDING 5-Star Customer Service</vt:lpstr>
    </vt:vector>
  </TitlesOfParts>
  <Company>LAUSD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i-Train/ETPL Referrals to Your School</dc:title>
  <dc:creator>Windows 7 pro X64</dc:creator>
  <cp:lastModifiedBy>Windows User</cp:lastModifiedBy>
  <cp:revision>34</cp:revision>
  <dcterms:created xsi:type="dcterms:W3CDTF">2017-05-09T15:20:09Z</dcterms:created>
  <dcterms:modified xsi:type="dcterms:W3CDTF">2017-05-13T17:23:08Z</dcterms:modified>
</cp:coreProperties>
</file>