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8" r:id="rId3"/>
    <p:sldId id="455" r:id="rId4"/>
    <p:sldId id="452" r:id="rId5"/>
    <p:sldId id="451" r:id="rId6"/>
    <p:sldId id="441" r:id="rId7"/>
    <p:sldId id="446" r:id="rId8"/>
    <p:sldId id="440" r:id="rId9"/>
    <p:sldId id="453" r:id="rId10"/>
    <p:sldId id="454" r:id="rId11"/>
    <p:sldId id="449" r:id="rId12"/>
    <p:sldId id="448" r:id="rId13"/>
    <p:sldId id="45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87" autoAdjust="0"/>
  </p:normalViewPr>
  <p:slideViewPr>
    <p:cSldViewPr>
      <p:cViewPr>
        <p:scale>
          <a:sx n="100" d="100"/>
          <a:sy n="100" d="100"/>
        </p:scale>
        <p:origin x="-72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009315-21B7-48FD-9FEE-DC34FEA4CBA8}" type="datetimeFigureOut">
              <a:rPr lang="en-US" smtClean="0"/>
              <a:t>8/21/2014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A0F49D5-5A6F-437D-B8F5-E15110E9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7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FB09A66-075B-47B5-9281-A4972B2AABCF}" type="datetimeFigureOut">
              <a:rPr lang="en-US" smtClean="0"/>
              <a:t>8/21/2014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DE9FA70-D879-49F5-ABB5-9DA2981BAF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32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3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 panose="020B0604020202020204" pitchFamily="34" charset="0"/>
              <a:buNone/>
            </a:pPr>
            <a:endParaRPr lang="en-US" sz="1600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1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0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3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7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0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6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3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A70-D879-49F5-ABB5-9DA2981BAFA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7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0"/>
          <a:stretch/>
        </p:blipFill>
        <p:spPr>
          <a:xfrm>
            <a:off x="281271" y="5900057"/>
            <a:ext cx="8581458" cy="805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58" y="24384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2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4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904479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2573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77000"/>
            <a:ext cx="1602517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2911699" cy="3169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81919"/>
            <a:ext cx="609600" cy="349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B2FB7-B1AD-4A6D-9558-2DBCB91EB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8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A240AB-2586-4DE6-AA57-D15EF87AA948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077200" y="6444673"/>
            <a:ext cx="9144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DB2FB7-B1AD-4A6D-9558-2DBCB91EB4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031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57" y="6532561"/>
            <a:ext cx="6019800" cy="261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5445" y="6460113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6477000"/>
            <a:ext cx="1602517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4/11/2014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6021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486979"/>
            <a:ext cx="914400" cy="349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B2FB7-B1AD-4A6D-9558-2DBCB91EB4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4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2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2683" y="6460113"/>
            <a:ext cx="1602517" cy="2454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56351"/>
            <a:ext cx="914400" cy="349250"/>
          </a:xfrm>
          <a:prstGeom prst="rect">
            <a:avLst/>
          </a:prstGeom>
        </p:spPr>
        <p:txBody>
          <a:bodyPr/>
          <a:lstStyle/>
          <a:p>
            <a:fld id="{91DB2FB7-B1AD-4A6D-9558-2DBCB91EB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0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79248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99489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prstClr val="white"/>
                </a:solidFill>
              </a:rPr>
              <a:t>AB 86: Adult </a:t>
            </a:r>
            <a:r>
              <a:rPr lang="en-US" sz="4800" b="1" dirty="0" smtClean="0">
                <a:solidFill>
                  <a:prstClr val="white"/>
                </a:solidFill>
              </a:rPr>
              <a:t>Education</a:t>
            </a:r>
            <a:br>
              <a:rPr lang="en-US" sz="4800" b="1" dirty="0" smtClean="0">
                <a:solidFill>
                  <a:prstClr val="white"/>
                </a:solidFill>
              </a:rPr>
            </a:b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4800" b="1" dirty="0">
                <a:solidFill>
                  <a:prstClr val="white"/>
                </a:solidFill>
              </a:rPr>
              <a:t/>
            </a:r>
            <a:br>
              <a:rPr lang="en-US" sz="4800" b="1" dirty="0">
                <a:solidFill>
                  <a:prstClr val="white"/>
                </a:solidFill>
              </a:rPr>
            </a:br>
            <a:r>
              <a:rPr lang="en-US" sz="2800" b="1" dirty="0" smtClean="0">
                <a:solidFill>
                  <a:prstClr val="white"/>
                </a:solidFill>
              </a:rPr>
              <a:t>Los Angeles Regional Adult Education Consortium</a:t>
            </a:r>
            <a:r>
              <a:rPr lang="en-US" sz="2800" b="1" dirty="0">
                <a:solidFill>
                  <a:prstClr val="white"/>
                </a:solidFill>
              </a:rPr>
              <a:t/>
            </a:r>
            <a:br>
              <a:rPr lang="en-US" sz="2800" b="1" dirty="0">
                <a:solidFill>
                  <a:prstClr val="white"/>
                </a:solidFill>
              </a:rPr>
            </a:br>
            <a:r>
              <a:rPr lang="en-US" sz="2800" b="1" dirty="0" smtClean="0">
                <a:solidFill>
                  <a:prstClr val="white"/>
                </a:solidFill>
              </a:rPr>
              <a:t>Strategies to Address the Gaps</a:t>
            </a:r>
            <a:br>
              <a:rPr lang="en-US" sz="2800" b="1" dirty="0" smtClean="0">
                <a:solidFill>
                  <a:prstClr val="white"/>
                </a:solidFill>
              </a:rPr>
            </a:br>
            <a:r>
              <a:rPr lang="en-US" sz="1700" b="1" dirty="0" smtClean="0">
                <a:solidFill>
                  <a:prstClr val="white"/>
                </a:solidFill>
              </a:rPr>
              <a:t>Donna Brashear, LAUSD – Marvin Martinez, LACCD</a:t>
            </a:r>
            <a:r>
              <a:rPr lang="en-US" sz="3200" b="1" dirty="0">
                <a:solidFill>
                  <a:prstClr val="white"/>
                </a:solidFill>
              </a:rPr>
              <a:t/>
            </a:r>
            <a:br>
              <a:rPr lang="en-US" sz="3200" b="1" dirty="0">
                <a:solidFill>
                  <a:prstClr val="white"/>
                </a:solidFill>
              </a:rPr>
            </a:br>
            <a:r>
              <a:rPr lang="en-US" sz="3200" b="1" dirty="0" smtClean="0">
                <a:solidFill>
                  <a:prstClr val="white"/>
                </a:solidFill>
              </a:rPr>
              <a:t/>
            </a:r>
            <a:br>
              <a:rPr lang="en-US" sz="3200" b="1" dirty="0" smtClean="0">
                <a:solidFill>
                  <a:prstClr val="white"/>
                </a:solidFill>
              </a:rPr>
            </a:br>
            <a:r>
              <a:rPr lang="en-US" sz="2400" b="1" dirty="0" smtClean="0">
                <a:solidFill>
                  <a:prstClr val="white"/>
                </a:solidFill>
              </a:rPr>
              <a:t>http</a:t>
            </a:r>
            <a:r>
              <a:rPr lang="en-US" sz="2400" b="1" dirty="0">
                <a:solidFill>
                  <a:prstClr val="white"/>
                </a:solidFill>
              </a:rPr>
              <a:t>://ab86.cccco.edu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741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Categorizing Needs/Gaps </a:t>
            </a:r>
            <a:br>
              <a:rPr lang="en-US" dirty="0"/>
            </a:br>
            <a:r>
              <a:rPr lang="en-US" sz="2200" dirty="0"/>
              <a:t>Program Area </a:t>
            </a:r>
            <a:r>
              <a:rPr lang="en-US" sz="2200" dirty="0" smtClean="0"/>
              <a:t>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68824"/>
              </p:ext>
            </p:extLst>
          </p:nvPr>
        </p:nvGraphicFramePr>
        <p:xfrm>
          <a:off x="609600" y="1752600"/>
          <a:ext cx="8153400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664"/>
                <a:gridCol w="4820736"/>
              </a:tblGrid>
              <a:tr h="2544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Need/Gap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Solution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560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Counseling services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Provide student workshops: financial aid, career planning, goal setting, etc.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Conduct fieldtrips to universities, job sites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Ensure students know about career pathways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Incept ESL counselors for ESL, VESL students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Make counseling easily accessible (dedicated location and hours)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Incept counselor tours and advisory periods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Incept paid counselor/teacher (from all departments) forums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7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Long waiting lists/not enough program offerings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More CTE programs and classes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77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Clear student guidance during and between programs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More teacher advisors/guidance counselors to work with students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5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Geographical and Access Gaps</a:t>
            </a:r>
          </a:p>
          <a:p>
            <a:r>
              <a:rPr lang="en-US" sz="2800" dirty="0" smtClean="0"/>
              <a:t>Counseling and Student Support</a:t>
            </a:r>
          </a:p>
          <a:p>
            <a:r>
              <a:rPr lang="en-US" sz="2800" dirty="0" smtClean="0"/>
              <a:t>Standardized Assessments and Cut-off Scores</a:t>
            </a:r>
          </a:p>
          <a:p>
            <a:r>
              <a:rPr lang="en-US" sz="2800" dirty="0" smtClean="0"/>
              <a:t>Pathways to Employment and Career Advancement</a:t>
            </a:r>
            <a:endParaRPr lang="en-US" sz="2800" dirty="0"/>
          </a:p>
          <a:p>
            <a:r>
              <a:rPr lang="en-US" sz="2800" dirty="0" smtClean="0"/>
              <a:t>Student and Course Articulation across Program &amp; Districts</a:t>
            </a:r>
          </a:p>
          <a:p>
            <a:r>
              <a:rPr lang="en-US" sz="2800" dirty="0" smtClean="0"/>
              <a:t>Leveraging Partnerships</a:t>
            </a:r>
          </a:p>
          <a:p>
            <a:r>
              <a:rPr lang="en-US" sz="2800" dirty="0" smtClean="0"/>
              <a:t>Data Accountability System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7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077200" cy="904479"/>
          </a:xfrm>
        </p:spPr>
        <p:txBody>
          <a:bodyPr>
            <a:no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505199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Further development of Objective #4 strategies </a:t>
            </a:r>
            <a:r>
              <a:rPr lang="en-US" dirty="0"/>
              <a:t>including </a:t>
            </a:r>
            <a:r>
              <a:rPr lang="en-US" dirty="0" smtClean="0"/>
              <a:t>“rolling </a:t>
            </a:r>
            <a:r>
              <a:rPr lang="en-US" dirty="0"/>
              <a:t>it </a:t>
            </a:r>
            <a:r>
              <a:rPr lang="en-US" dirty="0" smtClean="0"/>
              <a:t>up” </a:t>
            </a:r>
            <a:r>
              <a:rPr lang="en-US" dirty="0"/>
              <a:t>with Objectives 3, 5, 6 and </a:t>
            </a:r>
            <a:r>
              <a:rPr lang="en-US" dirty="0" smtClean="0"/>
              <a:t>7</a:t>
            </a:r>
          </a:p>
          <a:p>
            <a:pPr lvl="1"/>
            <a:r>
              <a:rPr lang="en-US" dirty="0" smtClean="0"/>
              <a:t>The gaps on which the regional plan will focus</a:t>
            </a:r>
          </a:p>
          <a:p>
            <a:pPr lvl="1"/>
            <a:r>
              <a:rPr lang="en-US" dirty="0" smtClean="0"/>
              <a:t>Strategies to address the gaps</a:t>
            </a:r>
          </a:p>
          <a:p>
            <a:pPr lvl="1"/>
            <a:r>
              <a:rPr lang="en-US" dirty="0" smtClean="0"/>
              <a:t>Resources needed</a:t>
            </a:r>
          </a:p>
          <a:p>
            <a:pPr lvl="1"/>
            <a:r>
              <a:rPr lang="en-US" dirty="0" smtClean="0"/>
              <a:t>How to increase capacity</a:t>
            </a:r>
          </a:p>
          <a:p>
            <a:pPr lvl="1"/>
            <a:r>
              <a:rPr lang="en-US" dirty="0" smtClean="0"/>
              <a:t>How to measure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143000"/>
            <a:ext cx="4038600" cy="904479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0"/>
            <a:ext cx="3733800" cy="4257347"/>
          </a:xfrm>
        </p:spPr>
        <p:txBody>
          <a:bodyPr/>
          <a:lstStyle/>
          <a:p>
            <a:r>
              <a:rPr lang="en-US" dirty="0" smtClean="0"/>
              <a:t>Final Comments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4/11/2014</a:t>
            </a:r>
            <a:endParaRPr lang="en-US" dirty="0"/>
          </a:p>
        </p:txBody>
      </p:sp>
      <p:pic>
        <p:nvPicPr>
          <p:cNvPr id="5" name="Picture 4" descr="Description: Macintosh HD:Users:erica:Desktop:AB_86_maps:community _colleges_DACE_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733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9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9044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+mj-cs"/>
              </a:rPr>
              <a:t>Los Angeles Regional Adult Education Consortium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038600" cy="4257347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Recent history – the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last five years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LARAEC Vision &amp; Governance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Members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Stakeholders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 t="17664" r="29167" b="7977"/>
          <a:stretch/>
        </p:blipFill>
        <p:spPr bwMode="auto">
          <a:xfrm>
            <a:off x="4114800" y="2133600"/>
            <a:ext cx="43434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7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Areas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3810000" cy="42573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4675" lvl="2" indent="-457200">
              <a:buFont typeface="+mj-lt"/>
              <a:buAutoNum type="arabicPeriod"/>
            </a:pPr>
            <a:r>
              <a:rPr lang="en-US" b="1" dirty="0"/>
              <a:t>Elementary and Secondary Basic Skills</a:t>
            </a:r>
            <a:r>
              <a:rPr lang="en-US" dirty="0"/>
              <a:t> </a:t>
            </a:r>
            <a:endParaRPr lang="en-US" dirty="0" smtClean="0"/>
          </a:p>
          <a:p>
            <a:pPr marL="574675" lvl="2" indent="-457200">
              <a:buFont typeface="+mj-lt"/>
              <a:buAutoNum type="arabicPeriod"/>
            </a:pPr>
            <a:r>
              <a:rPr lang="en-US" b="1" dirty="0" smtClean="0"/>
              <a:t>Classes </a:t>
            </a:r>
            <a:r>
              <a:rPr lang="en-US" b="1" dirty="0"/>
              <a:t>for Immigrants</a:t>
            </a:r>
            <a:r>
              <a:rPr lang="en-US" dirty="0"/>
              <a:t> </a:t>
            </a:r>
            <a:endParaRPr lang="en-US" dirty="0" smtClean="0"/>
          </a:p>
          <a:p>
            <a:pPr marL="574675" lvl="2" indent="-457200">
              <a:buFont typeface="+mj-lt"/>
              <a:buAutoNum type="arabicPeriod"/>
            </a:pPr>
            <a:r>
              <a:rPr lang="en-US" b="1" dirty="0" smtClean="0"/>
              <a:t>Programs </a:t>
            </a:r>
            <a:r>
              <a:rPr lang="en-US" b="1" dirty="0"/>
              <a:t>for Adults with Disabilities</a:t>
            </a:r>
            <a:r>
              <a:rPr lang="en-US" dirty="0"/>
              <a:t> </a:t>
            </a:r>
          </a:p>
          <a:p>
            <a:pPr marL="574675" lvl="2" indent="-457200">
              <a:buFont typeface="+mj-lt"/>
              <a:buAutoNum type="arabicPeriod"/>
            </a:pPr>
            <a:r>
              <a:rPr lang="en-US" b="1" dirty="0"/>
              <a:t>Short Term CTE Programs </a:t>
            </a:r>
            <a:endParaRPr lang="en-US" b="1" dirty="0" smtClean="0"/>
          </a:p>
          <a:p>
            <a:pPr marL="574675" lvl="2" indent="-457200">
              <a:buFont typeface="+mj-lt"/>
              <a:buAutoNum type="arabicPeriod"/>
            </a:pPr>
            <a:r>
              <a:rPr lang="en-US" b="1" dirty="0" smtClean="0"/>
              <a:t>Programs </a:t>
            </a:r>
            <a:r>
              <a:rPr lang="en-US" b="1" dirty="0"/>
              <a:t>for Apprentices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4/11/2014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2057400"/>
            <a:ext cx="4876800" cy="4257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US" sz="2400" b="1" dirty="0"/>
              <a:t>Evaluation of existing AE programs </a:t>
            </a:r>
          </a:p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US" sz="2400" b="1" dirty="0" smtClean="0"/>
              <a:t>Evaluation </a:t>
            </a:r>
            <a:r>
              <a:rPr lang="en-US" sz="2400" b="1" dirty="0"/>
              <a:t>of AE needs</a:t>
            </a:r>
          </a:p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US" sz="2400" b="1" dirty="0" smtClean="0"/>
              <a:t>Plans </a:t>
            </a:r>
            <a:r>
              <a:rPr lang="en-US" sz="2400" b="1" dirty="0"/>
              <a:t>to integrate </a:t>
            </a:r>
            <a:r>
              <a:rPr lang="en-US" sz="2400" b="1" dirty="0" smtClean="0"/>
              <a:t>programs</a:t>
            </a:r>
          </a:p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b="1" dirty="0"/>
              <a:t>Plans to address the gaps </a:t>
            </a:r>
          </a:p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US" sz="2400" b="1" dirty="0" smtClean="0"/>
              <a:t>Plans </a:t>
            </a:r>
            <a:r>
              <a:rPr lang="en-US" sz="2400" b="1" dirty="0"/>
              <a:t>to accelerate a </a:t>
            </a:r>
            <a:r>
              <a:rPr lang="en-US" sz="2400" b="1" dirty="0" smtClean="0"/>
              <a:t>student’s progress  </a:t>
            </a:r>
            <a:endParaRPr lang="en-US" sz="2400" b="1" dirty="0"/>
          </a:p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US" sz="2400" b="1" dirty="0" smtClean="0"/>
              <a:t>Plans </a:t>
            </a:r>
            <a:r>
              <a:rPr lang="en-US" sz="2400" b="1" dirty="0"/>
              <a:t>to collaborate on provision of </a:t>
            </a:r>
            <a:r>
              <a:rPr lang="en-US" sz="2400" b="1" dirty="0" smtClean="0"/>
              <a:t>professional </a:t>
            </a:r>
            <a:r>
              <a:rPr lang="en-US" sz="2400" b="1" dirty="0"/>
              <a:t>development </a:t>
            </a:r>
          </a:p>
          <a:p>
            <a:pPr marL="514350" indent="-514350">
              <a:lnSpc>
                <a:spcPts val="2500"/>
              </a:lnSpc>
              <a:buFont typeface="+mj-lt"/>
              <a:buAutoNum type="arabicPeriod"/>
            </a:pPr>
            <a:r>
              <a:rPr lang="en-US" sz="2400" b="1" dirty="0" smtClean="0"/>
              <a:t>Plans </a:t>
            </a:r>
            <a:r>
              <a:rPr lang="en-US" sz="2400" b="1" dirty="0"/>
              <a:t>to leverage existing regional structures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136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64770" cy="521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Committees</a:t>
            </a:r>
            <a:endParaRPr lang="en-US" sz="2800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Partners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Communications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Policy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Plan Writing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4/11/2014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cs typeface="+mj-cs"/>
              </a:rPr>
              <a:t>Los Angeles Regional Adult Education Consortium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Unique characteristics of members</a:t>
            </a:r>
            <a:endParaRPr lang="en-US" altLang="en-US" sz="2800" dirty="0"/>
          </a:p>
          <a:p>
            <a:r>
              <a:rPr lang="en-US" altLang="en-US" sz="2800" dirty="0" smtClean="0"/>
              <a:t>Data Collection</a:t>
            </a:r>
          </a:p>
          <a:p>
            <a:pPr lvl="1"/>
            <a:r>
              <a:rPr lang="en-US" altLang="en-US" sz="2400" dirty="0" smtClean="0"/>
              <a:t>From members</a:t>
            </a:r>
          </a:p>
          <a:p>
            <a:pPr lvl="1"/>
            <a:r>
              <a:rPr lang="en-US" altLang="en-US" sz="2400" dirty="0" smtClean="0"/>
              <a:t>From partners</a:t>
            </a:r>
          </a:p>
          <a:p>
            <a:pPr lvl="1"/>
            <a:r>
              <a:rPr lang="en-US" altLang="en-US" sz="2400" dirty="0" smtClean="0"/>
              <a:t>From teachers &amp; students</a:t>
            </a:r>
          </a:p>
          <a:p>
            <a:pPr lvl="1"/>
            <a:r>
              <a:rPr lang="en-US" altLang="en-US" sz="2400" dirty="0" smtClean="0"/>
              <a:t>From stakeholders</a:t>
            </a:r>
            <a:endParaRPr lang="en-US" altLang="en-US" sz="2400" dirty="0"/>
          </a:p>
          <a:p>
            <a:r>
              <a:rPr lang="en-US" altLang="en-US" sz="2800" dirty="0" smtClean="0"/>
              <a:t>Evaluation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ncluded suggested strategies to address gaps.</a:t>
            </a:r>
          </a:p>
          <a:p>
            <a:r>
              <a:rPr lang="en-US" dirty="0" smtClean="0"/>
              <a:t>Began to see needs/gaps themes.</a:t>
            </a:r>
          </a:p>
        </p:txBody>
      </p:sp>
    </p:spTree>
    <p:extLst>
      <p:ext uri="{BB962C8B-B14F-4D97-AF65-F5344CB8AC3E}">
        <p14:creationId xmlns:p14="http://schemas.microsoft.com/office/powerpoint/2010/main" val="2736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Needs/Gaps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program areas showed significant decreases in student served.</a:t>
            </a:r>
          </a:p>
          <a:p>
            <a:r>
              <a:rPr lang="en-US" sz="2800" dirty="0" smtClean="0"/>
              <a:t>Short Term CTE  - down 74%</a:t>
            </a:r>
          </a:p>
          <a:p>
            <a:r>
              <a:rPr lang="en-US" sz="2800" dirty="0" smtClean="0"/>
              <a:t>ESL/Classes for Immigrants – down 65%</a:t>
            </a:r>
          </a:p>
          <a:p>
            <a:r>
              <a:rPr lang="en-US" sz="2800" dirty="0" smtClean="0"/>
              <a:t>Programs for Apprentices – down 58%</a:t>
            </a:r>
            <a:endParaRPr lang="en-US" sz="2800" dirty="0"/>
          </a:p>
          <a:p>
            <a:r>
              <a:rPr lang="en-US" sz="2800" dirty="0" smtClean="0"/>
              <a:t>1.5M in region do not have a HS Diploma</a:t>
            </a:r>
          </a:p>
          <a:p>
            <a:r>
              <a:rPr lang="en-US" sz="2800" dirty="0" smtClean="0"/>
              <a:t>Economic Impact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Categorizing Needs/Gaps </a:t>
            </a:r>
            <a:br>
              <a:rPr lang="en-US" dirty="0" smtClean="0"/>
            </a:br>
            <a:r>
              <a:rPr lang="en-US" sz="2200" dirty="0" smtClean="0"/>
              <a:t>Program Area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4/11/2014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80616"/>
              </p:ext>
            </p:extLst>
          </p:nvPr>
        </p:nvGraphicFramePr>
        <p:xfrm>
          <a:off x="609600" y="1752600"/>
          <a:ext cx="8077200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3975"/>
                <a:gridCol w="4993225"/>
              </a:tblGrid>
              <a:tr h="315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Need/Gap 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Solution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411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Counseling services/inadequate student future planning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Tighter connection to student services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Provide student workshops: financial aid, career planning, goal setting, etc.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Conduct field trips to universities, job sites, etc.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Ensure counselors become focused on “next steps”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Improve needs, placement and promotional assessment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705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Communication between staff, counselors, and teachers on student progress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Communication between staff, counselors, and teachers on student progress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274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Blended Instruction (dual enrollment) or clear career pathways for ESL students to follow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Create Career Pathways that accommodate ESL and basic skills students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0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480</Words>
  <Application>Microsoft Office PowerPoint</Application>
  <PresentationFormat>On-screen Show (4:3)</PresentationFormat>
  <Paragraphs>108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AB 86: Adult Education   Los Angeles Regional Adult Education Consortium Strategies to Address the Gaps Donna Brashear, LAUSD – Marvin Martinez, LACCD  http://ab86.cccco.edu</vt:lpstr>
      <vt:lpstr>Los Angeles Regional Adult Education Consortium </vt:lpstr>
      <vt:lpstr>Program Areas and Objectives</vt:lpstr>
      <vt:lpstr>PowerPoint Presentation</vt:lpstr>
      <vt:lpstr>Los Angeles Regional Adult Education Consortium </vt:lpstr>
      <vt:lpstr>Process</vt:lpstr>
      <vt:lpstr>Process</vt:lpstr>
      <vt:lpstr>Needs/Gaps</vt:lpstr>
      <vt:lpstr>Categorizing Needs/Gaps  Program Area 2</vt:lpstr>
      <vt:lpstr>Categorizing Needs/Gaps  Program Area 4</vt:lpstr>
      <vt:lpstr>Gap Categories</vt:lpstr>
      <vt:lpstr>Next Steps</vt:lpstr>
      <vt:lpstr>Lessons Learned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</dc:creator>
  <cp:lastModifiedBy>Lanzi Asturias</cp:lastModifiedBy>
  <cp:revision>267</cp:revision>
  <cp:lastPrinted>2014-08-21T20:40:32Z</cp:lastPrinted>
  <dcterms:created xsi:type="dcterms:W3CDTF">2013-10-08T22:32:07Z</dcterms:created>
  <dcterms:modified xsi:type="dcterms:W3CDTF">2014-08-21T20:43:05Z</dcterms:modified>
</cp:coreProperties>
</file>